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E3B2-D620-456B-BDBE-CB8EB6A55204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EF0E4-8F4C-44F0-A5D1-0EFC3FC593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3257" y="381000"/>
            <a:ext cx="4759124" cy="51706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Introduction </a:t>
            </a:r>
          </a:p>
          <a:p>
            <a:pPr algn="ctr"/>
            <a:r>
              <a:rPr lang="en-US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to </a:t>
            </a:r>
          </a:p>
          <a:p>
            <a:pPr algn="ctr"/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Human </a:t>
            </a:r>
          </a:p>
          <a:p>
            <a:pPr algn="ctr"/>
            <a:r>
              <a:rPr lang="en-US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Anatomy &amp; </a:t>
            </a:r>
          </a:p>
          <a:p>
            <a:pPr algn="ctr"/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Physiology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" y="685800"/>
            <a:ext cx="4876800" cy="5791200"/>
            <a:chOff x="228600" y="685800"/>
            <a:chExt cx="4876800" cy="5791200"/>
          </a:xfrm>
        </p:grpSpPr>
        <p:pic>
          <p:nvPicPr>
            <p:cNvPr id="21506" name="Picture 2" descr="http://www.spineuniverse.com/sites/default/files/legacy-images/dp_planes-B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799" y="859479"/>
              <a:ext cx="3733801" cy="5617521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228600" y="6858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200400" y="1371600"/>
              <a:ext cx="19050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3810000"/>
              <a:ext cx="19050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486400" y="11430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the book, label the anatomical planes and give a ‘neat’ definition for each in the box below.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3352800"/>
            <a:ext cx="3505200" cy="266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94696" y="0"/>
            <a:ext cx="62783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Homework Questions 4-9.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0" y="4800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73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Chemical Terms:</a:t>
            </a:r>
          </a:p>
          <a:p>
            <a:r>
              <a:rPr lang="en-US" dirty="0"/>
              <a:t>Ion </a:t>
            </a:r>
          </a:p>
          <a:p>
            <a:r>
              <a:rPr lang="en-US" dirty="0"/>
              <a:t>Poly- </a:t>
            </a:r>
          </a:p>
          <a:p>
            <a:r>
              <a:rPr lang="en-US" dirty="0"/>
              <a:t>Organic  </a:t>
            </a:r>
          </a:p>
          <a:p>
            <a:r>
              <a:rPr lang="en-US" dirty="0"/>
              <a:t>Inorganic</a:t>
            </a:r>
          </a:p>
          <a:p>
            <a:r>
              <a:rPr lang="en-US" dirty="0"/>
              <a:t>Molecule</a:t>
            </a:r>
          </a:p>
          <a:p>
            <a:r>
              <a:rPr lang="en-US" dirty="0"/>
              <a:t>Compound</a:t>
            </a:r>
          </a:p>
          <a:p>
            <a:r>
              <a:rPr lang="en-US" dirty="0"/>
              <a:t>Macromolecule</a:t>
            </a:r>
          </a:p>
          <a:p>
            <a:r>
              <a:rPr lang="en-US" dirty="0"/>
              <a:t>Salt</a:t>
            </a:r>
          </a:p>
          <a:p>
            <a:r>
              <a:rPr lang="en-US" dirty="0"/>
              <a:t>Base</a:t>
            </a:r>
          </a:p>
          <a:p>
            <a:r>
              <a:rPr lang="en-US" dirty="0"/>
              <a:t>Acid</a:t>
            </a:r>
          </a:p>
          <a:p>
            <a:r>
              <a:rPr lang="en-US" dirty="0"/>
              <a:t>Oxidizing/Oxidizer</a:t>
            </a:r>
          </a:p>
          <a:p>
            <a:r>
              <a:rPr lang="en-US" dirty="0"/>
              <a:t>Caustic</a:t>
            </a:r>
          </a:p>
          <a:p>
            <a:endParaRPr lang="en-US" dirty="0"/>
          </a:p>
          <a:p>
            <a:r>
              <a:rPr lang="en-US" dirty="0"/>
              <a:t>Atom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0" y="3581400"/>
            <a:ext cx="3048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0"/>
            <a:ext cx="2819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Common Anatomical Positioning Terms:</a:t>
            </a:r>
          </a:p>
          <a:p>
            <a:r>
              <a:rPr lang="en-US" dirty="0" err="1"/>
              <a:t>Sagittal</a:t>
            </a:r>
            <a:endParaRPr lang="en-US" dirty="0"/>
          </a:p>
          <a:p>
            <a:r>
              <a:rPr lang="en-US" dirty="0"/>
              <a:t>Frontal/Coronal</a:t>
            </a:r>
          </a:p>
          <a:p>
            <a:r>
              <a:rPr lang="en-US" dirty="0"/>
              <a:t>Transverse/Horizontal</a:t>
            </a:r>
          </a:p>
          <a:p>
            <a:r>
              <a:rPr lang="en-US" dirty="0"/>
              <a:t>Posterior</a:t>
            </a:r>
          </a:p>
          <a:p>
            <a:r>
              <a:rPr lang="en-US" dirty="0"/>
              <a:t>Dorsal</a:t>
            </a:r>
          </a:p>
          <a:p>
            <a:r>
              <a:rPr lang="en-US" dirty="0"/>
              <a:t>Ventral</a:t>
            </a:r>
          </a:p>
          <a:p>
            <a:r>
              <a:rPr lang="en-US" dirty="0"/>
              <a:t>Anterior</a:t>
            </a:r>
          </a:p>
          <a:p>
            <a:r>
              <a:rPr lang="en-US" dirty="0"/>
              <a:t>Superior</a:t>
            </a:r>
          </a:p>
          <a:p>
            <a:r>
              <a:rPr lang="en-US" dirty="0"/>
              <a:t>Inferior</a:t>
            </a:r>
          </a:p>
          <a:p>
            <a:r>
              <a:rPr lang="en-US" dirty="0"/>
              <a:t>Medial</a:t>
            </a:r>
          </a:p>
          <a:p>
            <a:r>
              <a:rPr lang="en-US" dirty="0"/>
              <a:t>Lateral</a:t>
            </a:r>
          </a:p>
          <a:p>
            <a:r>
              <a:rPr lang="en-US" dirty="0" err="1"/>
              <a:t>Contralateral</a:t>
            </a:r>
            <a:endParaRPr lang="en-US" dirty="0"/>
          </a:p>
          <a:p>
            <a:r>
              <a:rPr lang="en-US" dirty="0" err="1"/>
              <a:t>Ipsilateral</a:t>
            </a:r>
            <a:endParaRPr lang="en-US" dirty="0"/>
          </a:p>
          <a:p>
            <a:r>
              <a:rPr lang="en-US" dirty="0"/>
              <a:t>Intermediate</a:t>
            </a:r>
          </a:p>
          <a:p>
            <a:r>
              <a:rPr lang="en-US" dirty="0"/>
              <a:t>Proximal</a:t>
            </a:r>
          </a:p>
          <a:p>
            <a:r>
              <a:rPr lang="en-US" dirty="0"/>
              <a:t>Distal</a:t>
            </a:r>
          </a:p>
          <a:p>
            <a:r>
              <a:rPr lang="en-US" dirty="0"/>
              <a:t>Superficial</a:t>
            </a:r>
          </a:p>
          <a:p>
            <a:r>
              <a:rPr lang="en-US" dirty="0"/>
              <a:t>Deep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0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Basic Biological Terms:</a:t>
            </a:r>
          </a:p>
          <a:p>
            <a:r>
              <a:rPr lang="en-US" dirty="0"/>
              <a:t>Organelle</a:t>
            </a:r>
          </a:p>
          <a:p>
            <a:r>
              <a:rPr lang="en-US" dirty="0"/>
              <a:t>Cell</a:t>
            </a:r>
          </a:p>
          <a:p>
            <a:r>
              <a:rPr lang="en-US" dirty="0"/>
              <a:t>Tissue</a:t>
            </a:r>
          </a:p>
          <a:p>
            <a:r>
              <a:rPr lang="en-US" dirty="0"/>
              <a:t>Organ</a:t>
            </a:r>
          </a:p>
          <a:p>
            <a:r>
              <a:rPr lang="en-US" dirty="0"/>
              <a:t>Organ System</a:t>
            </a:r>
          </a:p>
          <a:p>
            <a:r>
              <a:rPr lang="en-US" dirty="0"/>
              <a:t>Organism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0"/>
            <a:ext cx="2133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Common “Studies” Terms:</a:t>
            </a:r>
          </a:p>
          <a:p>
            <a:r>
              <a:rPr lang="en-US" dirty="0"/>
              <a:t>Histology</a:t>
            </a:r>
          </a:p>
          <a:p>
            <a:r>
              <a:rPr lang="en-US" dirty="0"/>
              <a:t>Pathology</a:t>
            </a:r>
          </a:p>
          <a:p>
            <a:r>
              <a:rPr lang="en-US" dirty="0"/>
              <a:t>Gross Anatomy</a:t>
            </a:r>
          </a:p>
          <a:p>
            <a:r>
              <a:rPr lang="en-US" dirty="0"/>
              <a:t>Physiology</a:t>
            </a:r>
          </a:p>
          <a:p>
            <a:r>
              <a:rPr lang="en-US" dirty="0"/>
              <a:t>Neurophysiology</a:t>
            </a:r>
          </a:p>
          <a:p>
            <a:r>
              <a:rPr lang="en-US" dirty="0"/>
              <a:t>Kinesiology</a:t>
            </a:r>
          </a:p>
          <a:p>
            <a:r>
              <a:rPr lang="en-US" dirty="0"/>
              <a:t>Biochemistry</a:t>
            </a:r>
          </a:p>
          <a:p>
            <a:r>
              <a:rPr lang="en-US" dirty="0"/>
              <a:t>Biology</a:t>
            </a:r>
          </a:p>
          <a:p>
            <a:r>
              <a:rPr lang="en-US" dirty="0"/>
              <a:t>Anatomy</a:t>
            </a:r>
          </a:p>
          <a:p>
            <a:r>
              <a:rPr lang="en-US" dirty="0"/>
              <a:t>Psychology</a:t>
            </a:r>
          </a:p>
          <a:p>
            <a:r>
              <a:rPr lang="en-US" dirty="0"/>
              <a:t>Cardiology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4495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8400" y="54864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05400" y="22860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67600" y="3581400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Common Prefixes and Suffixes:</a:t>
            </a:r>
          </a:p>
          <a:p>
            <a:endParaRPr lang="en-US" b="1" u="sng" dirty="0"/>
          </a:p>
          <a:p>
            <a:endParaRPr lang="en-US" b="1" u="sng" dirty="0"/>
          </a:p>
          <a:p>
            <a:r>
              <a:rPr lang="en-US" dirty="0"/>
              <a:t>A-		co-		</a:t>
            </a:r>
            <a:r>
              <a:rPr lang="en-US" dirty="0" err="1"/>
              <a:t>homeo</a:t>
            </a:r>
            <a:r>
              <a:rPr lang="en-US" dirty="0"/>
              <a:t>-		</a:t>
            </a:r>
            <a:r>
              <a:rPr lang="en-US" dirty="0" err="1"/>
              <a:t>mito</a:t>
            </a:r>
            <a:r>
              <a:rPr lang="en-US" dirty="0"/>
              <a:t>-		</a:t>
            </a:r>
            <a:r>
              <a:rPr lang="en-US" dirty="0" err="1"/>
              <a:t>sarco</a:t>
            </a:r>
            <a:r>
              <a:rPr lang="en-US" dirty="0"/>
              <a:t>-</a:t>
            </a:r>
          </a:p>
          <a:p>
            <a:r>
              <a:rPr lang="en-US" dirty="0" err="1"/>
              <a:t>Ab</a:t>
            </a:r>
            <a:r>
              <a:rPr lang="en-US" dirty="0"/>
              <a:t>-		com-, con-	hydro-		-morph-		-stasis</a:t>
            </a:r>
          </a:p>
          <a:p>
            <a:r>
              <a:rPr lang="en-US" dirty="0" err="1"/>
              <a:t>Acou</a:t>
            </a:r>
            <a:r>
              <a:rPr lang="en-US" dirty="0"/>
              <a:t>-		</a:t>
            </a:r>
            <a:r>
              <a:rPr lang="en-US" dirty="0" err="1"/>
              <a:t>cysto</a:t>
            </a:r>
            <a:r>
              <a:rPr lang="en-US" dirty="0"/>
              <a:t>-		hyper-		</a:t>
            </a:r>
            <a:r>
              <a:rPr lang="en-US" dirty="0" err="1"/>
              <a:t>myo</a:t>
            </a:r>
            <a:r>
              <a:rPr lang="en-US" dirty="0"/>
              <a:t>-		sub-</a:t>
            </a:r>
          </a:p>
          <a:p>
            <a:r>
              <a:rPr lang="en-US" dirty="0"/>
              <a:t>Ad-		</a:t>
            </a:r>
            <a:r>
              <a:rPr lang="en-US" dirty="0" err="1"/>
              <a:t>cyto</a:t>
            </a:r>
            <a:r>
              <a:rPr lang="en-US" dirty="0"/>
              <a:t>-		hypo-		</a:t>
            </a:r>
            <a:r>
              <a:rPr lang="en-US" dirty="0" err="1"/>
              <a:t>narco</a:t>
            </a:r>
            <a:r>
              <a:rPr lang="en-US" dirty="0"/>
              <a:t>-		super/supra-</a:t>
            </a:r>
          </a:p>
          <a:p>
            <a:r>
              <a:rPr lang="en-US" dirty="0" err="1"/>
              <a:t>Adipo</a:t>
            </a:r>
            <a:r>
              <a:rPr lang="en-US" dirty="0"/>
              <a:t>-		de-		-</a:t>
            </a:r>
            <a:r>
              <a:rPr lang="en-US" dirty="0" err="1"/>
              <a:t>ia</a:t>
            </a:r>
            <a:r>
              <a:rPr lang="en-US" dirty="0"/>
              <a:t>		neo-		supra-</a:t>
            </a:r>
          </a:p>
          <a:p>
            <a:r>
              <a:rPr lang="en-US" dirty="0"/>
              <a:t>-</a:t>
            </a:r>
            <a:r>
              <a:rPr lang="en-US" dirty="0" err="1"/>
              <a:t>algia</a:t>
            </a:r>
            <a:r>
              <a:rPr lang="en-US" dirty="0"/>
              <a:t>		</a:t>
            </a:r>
            <a:r>
              <a:rPr lang="en-US" dirty="0" err="1"/>
              <a:t>derm</a:t>
            </a:r>
            <a:r>
              <a:rPr lang="en-US" dirty="0"/>
              <a:t>-		</a:t>
            </a:r>
            <a:r>
              <a:rPr lang="en-US" dirty="0" err="1"/>
              <a:t>idio</a:t>
            </a:r>
            <a:r>
              <a:rPr lang="en-US" dirty="0"/>
              <a:t>-		</a:t>
            </a:r>
            <a:r>
              <a:rPr lang="en-US" dirty="0" err="1"/>
              <a:t>nephro</a:t>
            </a:r>
            <a:r>
              <a:rPr lang="en-US" dirty="0"/>
              <a:t>-		sym-/</a:t>
            </a:r>
            <a:r>
              <a:rPr lang="en-US" dirty="0" err="1"/>
              <a:t>syn</a:t>
            </a:r>
            <a:r>
              <a:rPr lang="en-US" dirty="0"/>
              <a:t>-</a:t>
            </a:r>
          </a:p>
          <a:p>
            <a:r>
              <a:rPr lang="en-US" dirty="0" err="1"/>
              <a:t>Ambi-,amphi</a:t>
            </a:r>
            <a:r>
              <a:rPr lang="en-US" dirty="0"/>
              <a:t>-	</a:t>
            </a:r>
            <a:r>
              <a:rPr lang="en-US" dirty="0" err="1"/>
              <a:t>dis</a:t>
            </a:r>
            <a:r>
              <a:rPr lang="en-US" dirty="0"/>
              <a:t>-		infra-		</a:t>
            </a:r>
            <a:r>
              <a:rPr lang="en-US" dirty="0" err="1"/>
              <a:t>oculo</a:t>
            </a:r>
            <a:r>
              <a:rPr lang="en-US" dirty="0"/>
              <a:t>-		</a:t>
            </a:r>
            <a:r>
              <a:rPr lang="en-US" dirty="0" err="1"/>
              <a:t>tachy</a:t>
            </a:r>
            <a:r>
              <a:rPr lang="en-US" dirty="0"/>
              <a:t>-</a:t>
            </a:r>
          </a:p>
          <a:p>
            <a:r>
              <a:rPr lang="en-US" dirty="0"/>
              <a:t>An-		</a:t>
            </a:r>
            <a:r>
              <a:rPr lang="en-US" dirty="0" err="1"/>
              <a:t>dys</a:t>
            </a:r>
            <a:r>
              <a:rPr lang="en-US" dirty="0"/>
              <a:t>-		inter-		</a:t>
            </a:r>
            <a:r>
              <a:rPr lang="en-US" dirty="0" err="1"/>
              <a:t>neuro</a:t>
            </a:r>
            <a:r>
              <a:rPr lang="en-US" dirty="0"/>
              <a:t>-		</a:t>
            </a:r>
            <a:r>
              <a:rPr lang="en-US" dirty="0" err="1"/>
              <a:t>therm</a:t>
            </a:r>
            <a:r>
              <a:rPr lang="en-US" dirty="0"/>
              <a:t>-</a:t>
            </a:r>
          </a:p>
          <a:p>
            <a:r>
              <a:rPr lang="en-US" dirty="0" err="1"/>
              <a:t>Andro</a:t>
            </a:r>
            <a:r>
              <a:rPr lang="en-US" dirty="0"/>
              <a:t>-		</a:t>
            </a:r>
            <a:r>
              <a:rPr lang="en-US" dirty="0" err="1"/>
              <a:t>ecto</a:t>
            </a:r>
            <a:r>
              <a:rPr lang="en-US" dirty="0"/>
              <a:t>-		intra-		-</a:t>
            </a:r>
            <a:r>
              <a:rPr lang="en-US" dirty="0" err="1"/>
              <a:t>oma</a:t>
            </a:r>
            <a:r>
              <a:rPr lang="en-US" dirty="0"/>
              <a:t>		-</a:t>
            </a:r>
            <a:r>
              <a:rPr lang="en-US" dirty="0" err="1"/>
              <a:t>tomy</a:t>
            </a:r>
            <a:endParaRPr lang="en-US" dirty="0"/>
          </a:p>
          <a:p>
            <a:r>
              <a:rPr lang="en-US" dirty="0" err="1"/>
              <a:t>Angio</a:t>
            </a:r>
            <a:r>
              <a:rPr lang="en-US" dirty="0"/>
              <a:t>-		-</a:t>
            </a:r>
            <a:r>
              <a:rPr lang="en-US" dirty="0" err="1"/>
              <a:t>ectomy</a:t>
            </a:r>
            <a:r>
              <a:rPr lang="en-US" dirty="0"/>
              <a:t>		-ism		-op-/</a:t>
            </a:r>
            <a:r>
              <a:rPr lang="en-US" dirty="0" err="1"/>
              <a:t>opthalm</a:t>
            </a:r>
            <a:r>
              <a:rPr lang="en-US" dirty="0"/>
              <a:t>-	-</a:t>
            </a:r>
            <a:r>
              <a:rPr lang="en-US" dirty="0" err="1"/>
              <a:t>troph</a:t>
            </a:r>
            <a:r>
              <a:rPr lang="en-US" dirty="0"/>
              <a:t>-</a:t>
            </a:r>
          </a:p>
          <a:p>
            <a:r>
              <a:rPr lang="en-US" dirty="0"/>
              <a:t>-</a:t>
            </a:r>
            <a:r>
              <a:rPr lang="en-US" dirty="0" err="1"/>
              <a:t>ase</a:t>
            </a:r>
            <a:r>
              <a:rPr lang="en-US" dirty="0"/>
              <a:t>		-</a:t>
            </a:r>
            <a:r>
              <a:rPr lang="en-US" dirty="0" err="1"/>
              <a:t>emia</a:t>
            </a:r>
            <a:r>
              <a:rPr lang="en-US" dirty="0"/>
              <a:t>		</a:t>
            </a:r>
            <a:r>
              <a:rPr lang="en-US" dirty="0" err="1"/>
              <a:t>iso</a:t>
            </a:r>
            <a:r>
              <a:rPr lang="en-US" dirty="0"/>
              <a:t>-		</a:t>
            </a:r>
            <a:r>
              <a:rPr lang="en-US" dirty="0" err="1"/>
              <a:t>osteo</a:t>
            </a:r>
            <a:r>
              <a:rPr lang="en-US" dirty="0"/>
              <a:t>-		</a:t>
            </a:r>
            <a:r>
              <a:rPr lang="en-US" dirty="0" err="1"/>
              <a:t>vaso</a:t>
            </a:r>
            <a:r>
              <a:rPr lang="en-US" dirty="0"/>
              <a:t>-</a:t>
            </a:r>
          </a:p>
          <a:p>
            <a:r>
              <a:rPr lang="en-US" dirty="0"/>
              <a:t>Auto-		</a:t>
            </a:r>
            <a:r>
              <a:rPr lang="en-US" dirty="0" err="1"/>
              <a:t>entero</a:t>
            </a:r>
            <a:r>
              <a:rPr lang="en-US" dirty="0"/>
              <a:t>-		-it is		</a:t>
            </a:r>
            <a:r>
              <a:rPr lang="en-US" dirty="0" err="1"/>
              <a:t>oto</a:t>
            </a:r>
            <a:r>
              <a:rPr lang="en-US" dirty="0"/>
              <a:t>-		</a:t>
            </a:r>
            <a:r>
              <a:rPr lang="en-US" dirty="0" err="1"/>
              <a:t>vene</a:t>
            </a:r>
            <a:r>
              <a:rPr lang="en-US" dirty="0"/>
              <a:t>-</a:t>
            </a:r>
          </a:p>
          <a:p>
            <a:r>
              <a:rPr lang="en-US" dirty="0"/>
              <a:t>Cardio-		-</a:t>
            </a:r>
            <a:r>
              <a:rPr lang="en-US" dirty="0" err="1"/>
              <a:t>ferous</a:t>
            </a:r>
            <a:r>
              <a:rPr lang="en-US" dirty="0"/>
              <a:t>		</a:t>
            </a:r>
            <a:r>
              <a:rPr lang="en-US" dirty="0" err="1"/>
              <a:t>leuko</a:t>
            </a:r>
            <a:r>
              <a:rPr lang="en-US" dirty="0"/>
              <a:t>-		pan-		</a:t>
            </a:r>
            <a:r>
              <a:rPr lang="en-US" dirty="0" err="1"/>
              <a:t>vivi</a:t>
            </a:r>
            <a:r>
              <a:rPr lang="en-US" dirty="0"/>
              <a:t>-</a:t>
            </a:r>
          </a:p>
          <a:p>
            <a:r>
              <a:rPr lang="en-US" dirty="0" err="1"/>
              <a:t>Neuro</a:t>
            </a:r>
            <a:r>
              <a:rPr lang="en-US" dirty="0"/>
              <a:t>-		gastro-		</a:t>
            </a:r>
            <a:r>
              <a:rPr lang="en-US" dirty="0" err="1"/>
              <a:t>lipo</a:t>
            </a:r>
            <a:r>
              <a:rPr lang="en-US" dirty="0"/>
              <a:t>-		</a:t>
            </a:r>
            <a:r>
              <a:rPr lang="en-US" dirty="0" err="1"/>
              <a:t>para</a:t>
            </a:r>
            <a:r>
              <a:rPr lang="en-US" dirty="0"/>
              <a:t>-		</a:t>
            </a:r>
            <a:r>
              <a:rPr lang="en-US" dirty="0" err="1"/>
              <a:t>xeno</a:t>
            </a:r>
            <a:r>
              <a:rPr lang="en-US" dirty="0"/>
              <a:t>-</a:t>
            </a:r>
          </a:p>
          <a:p>
            <a:r>
              <a:rPr lang="en-US" dirty="0"/>
              <a:t>Brady-		-gen		-logy		-</a:t>
            </a:r>
            <a:r>
              <a:rPr lang="en-US" dirty="0" err="1"/>
              <a:t>pathy</a:t>
            </a:r>
            <a:r>
              <a:rPr lang="en-US" dirty="0"/>
              <a:t>		--------</a:t>
            </a:r>
          </a:p>
          <a:p>
            <a:r>
              <a:rPr lang="en-US" dirty="0" err="1"/>
              <a:t>Brevi</a:t>
            </a:r>
            <a:r>
              <a:rPr lang="en-US" dirty="0"/>
              <a:t>-		</a:t>
            </a:r>
            <a:r>
              <a:rPr lang="en-US" dirty="0" err="1"/>
              <a:t>glyco</a:t>
            </a:r>
            <a:r>
              <a:rPr lang="en-US" dirty="0"/>
              <a:t>-		-</a:t>
            </a:r>
            <a:r>
              <a:rPr lang="en-US" dirty="0" err="1"/>
              <a:t>lysis</a:t>
            </a:r>
            <a:r>
              <a:rPr lang="en-US" dirty="0"/>
              <a:t>		-</a:t>
            </a:r>
            <a:r>
              <a:rPr lang="en-US" dirty="0" err="1"/>
              <a:t>penia</a:t>
            </a:r>
            <a:r>
              <a:rPr lang="en-US" dirty="0"/>
              <a:t>		</a:t>
            </a:r>
          </a:p>
          <a:p>
            <a:r>
              <a:rPr lang="en-US" dirty="0" err="1"/>
              <a:t>Cephal</a:t>
            </a:r>
            <a:r>
              <a:rPr lang="en-US" dirty="0"/>
              <a:t>-		-gram		macro-		</a:t>
            </a:r>
            <a:r>
              <a:rPr lang="en-US" dirty="0" err="1"/>
              <a:t>peri</a:t>
            </a:r>
            <a:r>
              <a:rPr lang="en-US" dirty="0"/>
              <a:t>-		</a:t>
            </a:r>
          </a:p>
          <a:p>
            <a:r>
              <a:rPr lang="en-US" dirty="0"/>
              <a:t>-</a:t>
            </a:r>
            <a:r>
              <a:rPr lang="en-US" dirty="0" err="1"/>
              <a:t>cele</a:t>
            </a:r>
            <a:r>
              <a:rPr lang="en-US" dirty="0"/>
              <a:t>		-graph		micro-		-phobia		</a:t>
            </a:r>
          </a:p>
          <a:p>
            <a:r>
              <a:rPr lang="en-US" dirty="0" err="1"/>
              <a:t>Cere-,cerebro</a:t>
            </a:r>
            <a:r>
              <a:rPr lang="en-US" dirty="0"/>
              <a:t>-	hem-		mal-		-</a:t>
            </a:r>
            <a:r>
              <a:rPr lang="en-US" dirty="0" err="1"/>
              <a:t>pneumo</a:t>
            </a:r>
            <a:endParaRPr lang="en-US" dirty="0"/>
          </a:p>
          <a:p>
            <a:r>
              <a:rPr lang="en-US" dirty="0" err="1"/>
              <a:t>Chondri</a:t>
            </a:r>
            <a:r>
              <a:rPr lang="en-US" dirty="0"/>
              <a:t>-		</a:t>
            </a:r>
            <a:r>
              <a:rPr lang="en-US" dirty="0" err="1"/>
              <a:t>hep-,hepato</a:t>
            </a:r>
            <a:r>
              <a:rPr lang="en-US" dirty="0"/>
              <a:t>-	</a:t>
            </a:r>
            <a:r>
              <a:rPr lang="en-US" dirty="0" err="1"/>
              <a:t>meso</a:t>
            </a:r>
            <a:r>
              <a:rPr lang="en-US" dirty="0"/>
              <a:t>-		pseudo-</a:t>
            </a:r>
          </a:p>
          <a:p>
            <a:r>
              <a:rPr lang="en-US" dirty="0"/>
              <a:t>-</a:t>
            </a:r>
            <a:r>
              <a:rPr lang="en-US" dirty="0" err="1"/>
              <a:t>cide</a:t>
            </a:r>
            <a:r>
              <a:rPr lang="en-US" dirty="0"/>
              <a:t>		</a:t>
            </a:r>
            <a:r>
              <a:rPr lang="en-US" dirty="0" err="1"/>
              <a:t>hist</a:t>
            </a:r>
            <a:r>
              <a:rPr lang="en-US" dirty="0"/>
              <a:t>-		meta-		</a:t>
            </a:r>
            <a:r>
              <a:rPr lang="en-US" dirty="0" err="1"/>
              <a:t>reno</a:t>
            </a:r>
            <a:r>
              <a:rPr lang="en-US" dirty="0"/>
              <a:t>-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304800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0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</p:txBody>
      </p:sp>
      <p:sp>
        <p:nvSpPr>
          <p:cNvPr id="5" name="Rectangle 4"/>
          <p:cNvSpPr/>
          <p:nvPr/>
        </p:nvSpPr>
        <p:spPr>
          <a:xfrm>
            <a:off x="7467600" y="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304800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</p:txBody>
      </p:sp>
      <p:sp>
        <p:nvSpPr>
          <p:cNvPr id="7" name="Rectangle 6"/>
          <p:cNvSpPr/>
          <p:nvPr/>
        </p:nvSpPr>
        <p:spPr>
          <a:xfrm>
            <a:off x="5638800" y="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480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 the terms, suffixes, or prefixes…</a:t>
            </a:r>
          </a:p>
          <a:p>
            <a:endParaRPr lang="en-US" sz="2400" dirty="0"/>
          </a:p>
          <a:p>
            <a:r>
              <a:rPr lang="en-US" sz="2400" dirty="0"/>
              <a:t>You will be assessed on the following dates:</a:t>
            </a:r>
          </a:p>
          <a:p>
            <a:endParaRPr lang="en-US" sz="2400" dirty="0"/>
          </a:p>
          <a:p>
            <a:r>
              <a:rPr lang="en-US" sz="2400" dirty="0"/>
              <a:t>Group A – August 22</a:t>
            </a:r>
          </a:p>
          <a:p>
            <a:r>
              <a:rPr lang="en-US" sz="2400" dirty="0"/>
              <a:t>Group B – August 23</a:t>
            </a:r>
          </a:p>
          <a:p>
            <a:r>
              <a:rPr lang="en-US" sz="2400" dirty="0"/>
              <a:t>Group C – August 24</a:t>
            </a:r>
          </a:p>
          <a:p>
            <a:r>
              <a:rPr lang="en-US" sz="2400" dirty="0"/>
              <a:t>Group D – August 28</a:t>
            </a:r>
          </a:p>
          <a:p>
            <a:r>
              <a:rPr lang="en-US" sz="2400" dirty="0"/>
              <a:t>Group E – August 29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On each subsequent day, I will choose 5 words from the previous list for assessment.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8600" y="27432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will also collect that groups note cards for that day as a small grade.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28600"/>
            <a:ext cx="46057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What is Human</a:t>
            </a:r>
          </a:p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‘Anatomy’?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5146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Human anatomy is the study of the structure and morphology of the parts in the human body.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This means the shape of them and their correct location and orientation.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P4Pini1ZNiE/UGDqjFwnGNI/AAAAAAAAAA8/oFcqC76NreI/s1600/cow+lu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37502">
            <a:off x="127915" y="3149538"/>
            <a:ext cx="4714875" cy="35337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38046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Examples of </a:t>
            </a:r>
          </a:p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Anatomical</a:t>
            </a:r>
          </a:p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Images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 descr="http://www.angelfire.com/mi/dinosaurs/images/wt15000/15k_femur_labe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2533">
            <a:off x="5436951" y="2843043"/>
            <a:ext cx="3248025" cy="3867150"/>
          </a:xfrm>
          <a:prstGeom prst="rect">
            <a:avLst/>
          </a:prstGeom>
          <a:noFill/>
        </p:spPr>
      </p:pic>
      <p:pic>
        <p:nvPicPr>
          <p:cNvPr id="1030" name="Picture 6" descr="http://www.spinaldecompressionmissouri.com/uploads/8/2/1/1/8211021/4123843.jpg?3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0"/>
            <a:ext cx="3860798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4800"/>
            <a:ext cx="58167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</a:t>
            </a:r>
          </a:p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Human Physiology?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133600"/>
            <a:ext cx="563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Human physiology is the study of the functions of these body parts.</a:t>
            </a:r>
          </a:p>
          <a:p>
            <a:endParaRPr lang="en-US" sz="3200" dirty="0"/>
          </a:p>
          <a:p>
            <a:r>
              <a:rPr lang="en-US" sz="3200" dirty="0"/>
              <a:t>For most of us, this will be the difficult part of this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105400"/>
            <a:ext cx="507286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Quick Physiological</a:t>
            </a:r>
          </a:p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Examples</a:t>
            </a:r>
          </a:p>
        </p:txBody>
      </p:sp>
      <p:pic>
        <p:nvPicPr>
          <p:cNvPr id="16386" name="Picture 2" descr="http://www.supplementclinic.com/v/vspfiles/assets/images/support%20minerals%28kerb%20cycle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44316" cy="4953000"/>
          </a:xfrm>
          <a:prstGeom prst="rect">
            <a:avLst/>
          </a:prstGeom>
          <a:noFill/>
        </p:spPr>
      </p:pic>
      <p:pic>
        <p:nvPicPr>
          <p:cNvPr id="16388" name="Picture 4" descr="http://o.quizlet.com/7VpyzRBqQDmpxm6Lo2MhaQ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7479" y="0"/>
            <a:ext cx="4126521" cy="3352800"/>
          </a:xfrm>
          <a:prstGeom prst="rect">
            <a:avLst/>
          </a:prstGeom>
          <a:noFill/>
        </p:spPr>
      </p:pic>
      <p:pic>
        <p:nvPicPr>
          <p:cNvPr id="16390" name="Picture 6" descr="http://highered.mheducation.com/sites/dl/free/0078901359/167361/404_113_q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607722"/>
            <a:ext cx="4114800" cy="3250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8546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Connectin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 the anatomy</a:t>
            </a:r>
          </a:p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With the</a:t>
            </a:r>
          </a:p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physiology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657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Luckily for us, in A&amp;P you will often hear structure and function.  These go together nicely most often because the morphology of the part often gives us hints to its function.  For example…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3457" y="228600"/>
            <a:ext cx="68009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Homework questions…</a:t>
            </a:r>
          </a:p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1-3.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Based on these structures, can you determine the function?</a:t>
            </a:r>
          </a:p>
        </p:txBody>
      </p:sp>
      <p:pic>
        <p:nvPicPr>
          <p:cNvPr id="18434" name="Picture 2" descr="http://thumbs.dreamstime.com/x/human-hand-31438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71035"/>
            <a:ext cx="3048000" cy="20345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505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#1:  Level Easy.</a:t>
            </a:r>
          </a:p>
          <a:p>
            <a:r>
              <a:rPr lang="en-US" dirty="0"/>
              <a:t>Write Down the Function.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3429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#2:  Level Medium.</a:t>
            </a:r>
          </a:p>
          <a:p>
            <a:r>
              <a:rPr lang="en-US" dirty="0"/>
              <a:t>Write Down the Function.</a:t>
            </a:r>
          </a:p>
        </p:txBody>
      </p:sp>
      <p:pic>
        <p:nvPicPr>
          <p:cNvPr id="18436" name="Picture 4" descr="http://tamutimes.tamu.edu/files/2013/05/OssicleCh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556298"/>
            <a:ext cx="3200400" cy="23017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324600" y="3505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#3:  Level Hard.</a:t>
            </a:r>
          </a:p>
          <a:p>
            <a:r>
              <a:rPr lang="en-US" dirty="0"/>
              <a:t>Write Down the Function.</a:t>
            </a:r>
          </a:p>
        </p:txBody>
      </p:sp>
      <p:pic>
        <p:nvPicPr>
          <p:cNvPr id="18438" name="Picture 6" descr="http://digestivehealth.net/images/300_normalduoden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467225"/>
            <a:ext cx="2857500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p"/>
      <p:bldP spid="6" grpId="0" build="allAtOnce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678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So… in order to be successful: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In anatomy, there is a lot of memorization of diagrams and images and names.</a:t>
            </a:r>
          </a:p>
          <a:p>
            <a:r>
              <a:rPr lang="en-US" sz="2400" dirty="0">
                <a:solidFill>
                  <a:srgbClr val="00B050"/>
                </a:solidFill>
              </a:rPr>
              <a:t>If you memorize well, you should have no problem here.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The tough part is the new language!!  In a few slides, you will be presented with homework.  It is absolutely a necessary evil!!  Sorry!!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343400"/>
            <a:ext cx="716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Also, we will try as best we can with our current technology and models and assignments to demonstrate visually proper anatomy.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446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So… In order to be </a:t>
            </a: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successful: 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 Physiology, we need to start with some basic chemistry.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Don’t worry, we’ll attack that nastiness in a week or so, but you will need to have a basic grasp on chemistry.  There are a few chemistry words in the upcoming assignment to get us started.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1148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Also, it will require an understanding of a lot of analogies.  Since we can’t really see much of what we will learn, you will need to master processes through analogies or diagrams.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553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Schaeffer</dc:creator>
  <cp:lastModifiedBy>Kevin Schaeffer</cp:lastModifiedBy>
  <cp:revision>16</cp:revision>
  <dcterms:created xsi:type="dcterms:W3CDTF">2014-09-03T02:12:20Z</dcterms:created>
  <dcterms:modified xsi:type="dcterms:W3CDTF">2018-08-21T03:42:04Z</dcterms:modified>
</cp:coreProperties>
</file>